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76" r:id="rId2"/>
    <p:sldId id="337" r:id="rId3"/>
    <p:sldId id="348" r:id="rId4"/>
    <p:sldId id="338" r:id="rId5"/>
    <p:sldId id="287" r:id="rId6"/>
  </p:sldIdLst>
  <p:sldSz cx="9144000" cy="6858000" type="screen4x3"/>
  <p:notesSz cx="7315200" cy="96012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0074"/>
    <a:srgbClr val="0000FF"/>
    <a:srgbClr val="028822"/>
    <a:srgbClr val="F60000"/>
    <a:srgbClr val="05AB09"/>
    <a:srgbClr val="029C27"/>
    <a:srgbClr val="0033CC"/>
    <a:srgbClr val="FF33CC"/>
    <a:srgbClr val="EE0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3860" autoAdjust="0"/>
    <p:restoredTop sz="94700" autoAdjust="0"/>
  </p:normalViewPr>
  <p:slideViewPr>
    <p:cSldViewPr snapToGrid="0" showGuides="1">
      <p:cViewPr varScale="1">
        <p:scale>
          <a:sx n="168" d="100"/>
          <a:sy n="168" d="100"/>
        </p:scale>
        <p:origin x="-1552" y="-112"/>
      </p:cViewPr>
      <p:guideLst>
        <p:guide orient="horz" pos="2147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875CB5D-1501-4E8C-8449-8F562B53033D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3351E57-A9D8-41C5-BD4F-DBD2D117E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04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E64E5CB-D4EF-403A-9BB6-139C52688DF7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E59DC59-ED3D-4108-AF3A-3AFD12158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9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0625F2-1B0D-4157-8EFD-6FFD04995FF7}" type="slidenum">
              <a:rPr lang="en-US"/>
              <a:pPr/>
              <a:t>1</a:t>
            </a:fld>
            <a:endParaRPr lang="en-US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9DC59-ED3D-4108-AF3A-3AFD1215876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5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9DC59-ED3D-4108-AF3A-3AFD1215876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21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9DC59-ED3D-4108-AF3A-3AFD1215876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41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C77A1F-4F69-4834-B717-BEE7DFA70091}" type="slidenum">
              <a:rPr lang="en-US">
                <a:cs typeface="Arial" charset="0"/>
              </a:rPr>
              <a:pPr/>
              <a:t>5</a:t>
            </a:fld>
            <a:endParaRPr lang="en-US">
              <a:cs typeface="Arial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08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077200" y="6553200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omic Sans MS" pitchFamily="66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2M.</a:t>
            </a:r>
            <a:fld id="{CA4C0C47-BA92-4669-BC5C-D64A96AF3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10" name="Picture 7" descr="board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</p:spPr>
      </p:pic>
      <p:sp>
        <p:nvSpPr>
          <p:cNvPr id="11" name="Date Placeholder 5"/>
          <p:cNvSpPr txBox="1">
            <a:spLocks/>
          </p:cNvSpPr>
          <p:nvPr userDrawn="1"/>
        </p:nvSpPr>
        <p:spPr>
          <a:xfrm>
            <a:off x="1264634" y="6471373"/>
            <a:ext cx="4157651" cy="2935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Albert R Meyer                           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February 13, 2012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</p:txBody>
      </p:sp>
      <p:pic>
        <p:nvPicPr>
          <p:cNvPr id="13" name="Picture 12" descr="license.img"/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200" y="6477000"/>
            <a:ext cx="990600" cy="304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4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hyperlink" Target="http://creativecommons.org/licenses/by-nc-sa/3.0/" TargetMode="External"/><Relationship Id="rId6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2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3.xml"/><Relationship Id="rId6" Type="http://schemas.openxmlformats.org/officeDocument/2006/relationships/oleObject" Target="../embeddings/oleObject3.bin"/><Relationship Id="rId7" Type="http://schemas.openxmlformats.org/officeDocument/2006/relationships/image" Target="../media/image4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6.emf"/><Relationship Id="rId10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microsoft.com/office/2007/relationships/media" Target="../media/media3.wav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9.emf"/><Relationship Id="rId13" Type="http://schemas.openxmlformats.org/officeDocument/2006/relationships/oleObject" Target="../embeddings/oleObject8.bin"/><Relationship Id="rId14" Type="http://schemas.openxmlformats.org/officeDocument/2006/relationships/image" Target="../media/image10.emf"/><Relationship Id="rId15" Type="http://schemas.openxmlformats.org/officeDocument/2006/relationships/oleObject" Target="../embeddings/oleObject9.bin"/><Relationship Id="rId16" Type="http://schemas.openxmlformats.org/officeDocument/2006/relationships/image" Target="../media/image11.emf"/><Relationship Id="rId17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4.xml"/><Relationship Id="rId7" Type="http://schemas.openxmlformats.org/officeDocument/2006/relationships/oleObject" Target="../embeddings/oleObject5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14.emf"/><Relationship Id="rId13" Type="http://schemas.openxmlformats.org/officeDocument/2006/relationships/oleObject" Target="../embeddings/oleObject13.bin"/><Relationship Id="rId14" Type="http://schemas.openxmlformats.org/officeDocument/2006/relationships/image" Target="../media/image15.emf"/><Relationship Id="rId15" Type="http://schemas.openxmlformats.org/officeDocument/2006/relationships/oleObject" Target="../embeddings/oleObject14.bin"/><Relationship Id="rId16" Type="http://schemas.openxmlformats.org/officeDocument/2006/relationships/image" Target="../media/image16.emf"/><Relationship Id="rId17" Type="http://schemas.openxmlformats.org/officeDocument/2006/relationships/image" Target="../media/image3.png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Relationship Id="rId3" Type="http://schemas.microsoft.com/office/2007/relationships/media" Target="../media/media5.wav"/><Relationship Id="rId4" Type="http://schemas.openxmlformats.org/officeDocument/2006/relationships/audio" Target="../media/media5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2.e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 bwMode="auto">
          <a:xfrm>
            <a:off x="152400" y="6172200"/>
            <a:ext cx="6858000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vert="horz" wrap="square" rtlCol="0">
            <a:spAutoFit/>
          </a:bodyPr>
          <a:lstStyle/>
          <a:p>
            <a:r>
              <a:rPr lang="en-US" sz="1000" dirty="0" smtClean="0">
                <a:latin typeface="Comic Sans MS" pitchFamily="66" charset="0"/>
              </a:rPr>
              <a:t>This work is licensed under a </a:t>
            </a:r>
            <a:r>
              <a:rPr lang="en-US" sz="1000" dirty="0" smtClean="0">
                <a:latin typeface="Comic Sans MS" pitchFamily="66" charset="0"/>
                <a:hlinkClick r:id="rId5"/>
              </a:rPr>
              <a:t>Creative Commons Attribution-Noncommercial-Share Alike 3.0 </a:t>
            </a:r>
            <a:r>
              <a:rPr lang="en-US" sz="1000" dirty="0" err="1" smtClean="0">
                <a:latin typeface="Comic Sans MS" pitchFamily="66" charset="0"/>
                <a:hlinkClick r:id="rId5"/>
              </a:rPr>
              <a:t>Unported</a:t>
            </a:r>
            <a:r>
              <a:rPr lang="en-US" sz="1000" dirty="0" smtClean="0">
                <a:latin typeface="Comic Sans MS" pitchFamily="66" charset="0"/>
                <a:hlinkClick r:id="rId5"/>
              </a:rPr>
              <a:t> License</a:t>
            </a:r>
            <a:r>
              <a:rPr lang="en-US" sz="1000" dirty="0" smtClean="0">
                <a:latin typeface="Comic Sans MS" pitchFamily="66" charset="0"/>
              </a:rPr>
              <a:t>.</a:t>
            </a:r>
          </a:p>
        </p:txBody>
      </p:sp>
      <p:sp>
        <p:nvSpPr>
          <p:cNvPr id="613378" name="Text Box 2"/>
          <p:cNvSpPr txBox="1">
            <a:spLocks noChangeArrowheads="1"/>
          </p:cNvSpPr>
          <p:nvPr/>
        </p:nvSpPr>
        <p:spPr bwMode="auto">
          <a:xfrm>
            <a:off x="2054225" y="381000"/>
            <a:ext cx="6316153" cy="107721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i="1" dirty="0">
                <a:solidFill>
                  <a:schemeClr val="tx2"/>
                </a:solidFill>
                <a:latin typeface="Comic Sans MS" pitchFamily="66" charset="0"/>
              </a:rPr>
              <a:t>Mathematics for Computer Science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/>
            </a:r>
            <a:b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400" b="1" dirty="0">
                <a:solidFill>
                  <a:srgbClr val="008000"/>
                </a:solidFill>
                <a:latin typeface="Comic Sans MS" pitchFamily="66" charset="0"/>
              </a:rPr>
              <a:t>MIT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Comic Sans MS" pitchFamily="66" charset="0"/>
              </a:rPr>
              <a:t>6.042J/18.062J</a:t>
            </a:r>
          </a:p>
        </p:txBody>
      </p:sp>
      <p:sp>
        <p:nvSpPr>
          <p:cNvPr id="613379" name="Rectangle 3"/>
          <p:cNvSpPr>
            <a:spLocks noChangeArrowheads="1"/>
          </p:cNvSpPr>
          <p:nvPr/>
        </p:nvSpPr>
        <p:spPr bwMode="auto">
          <a:xfrm>
            <a:off x="228600" y="2057400"/>
            <a:ext cx="8610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7200" dirty="0" smtClean="0">
                <a:latin typeface="Comic Sans MS" pitchFamily="66" charset="0"/>
              </a:rPr>
              <a:t>The Well Ordering </a:t>
            </a:r>
            <a:r>
              <a:rPr lang="en-US" sz="7200" dirty="0" smtClean="0">
                <a:latin typeface="Comic Sans MS" pitchFamily="66" charset="0"/>
              </a:rPr>
              <a:t>Principle, III</a:t>
            </a:r>
            <a:endParaRPr lang="en-US" sz="72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1071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655" y="315656"/>
            <a:ext cx="7086600" cy="1143000"/>
          </a:xfrm>
        </p:spPr>
        <p:txBody>
          <a:bodyPr/>
          <a:lstStyle/>
          <a:p>
            <a:r>
              <a:rPr lang="en-US" dirty="0" smtClean="0"/>
              <a:t>Geometric sums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17892" y="1042110"/>
          <a:ext cx="7194887" cy="1487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2" name="Equation" r:id="rId7" imgW="2273300" imgH="469900" progId="Equation.DSMT4">
                  <p:embed/>
                </p:oleObj>
              </mc:Choice>
              <mc:Fallback>
                <p:oleObj name="Equation" r:id="rId7" imgW="2273300" imgH="4699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892" y="1042110"/>
                        <a:ext cx="7194887" cy="14872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 bwMode="auto">
          <a:xfrm>
            <a:off x="282935" y="3070961"/>
            <a:ext cx="8266308" cy="156966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             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</a:rPr>
              <a:t>  </a:t>
            </a:r>
            <a:r>
              <a:rPr lang="en-US" sz="4800" dirty="0" smtClean="0">
                <a:latin typeface="Comic Sans MS" pitchFamily="66" charset="0"/>
              </a:rPr>
              <a:t>             But </a:t>
            </a:r>
            <a:r>
              <a:rPr lang="en-US" sz="4800" b="1" dirty="0" smtClean="0">
                <a:latin typeface="Euclid Symbol" charset="2"/>
                <a:cs typeface="Euclid Symbol" charset="2"/>
              </a:rPr>
              <a:t>=</a:t>
            </a:r>
            <a:r>
              <a:rPr lang="en-US" sz="4800" dirty="0" smtClean="0">
                <a:latin typeface="Euclid Symbol" charset="2"/>
                <a:cs typeface="Euclid Symbol" charset="2"/>
              </a:rPr>
              <a:t> </a:t>
            </a:r>
            <a:r>
              <a:rPr lang="en-US" sz="4800" dirty="0" smtClean="0">
                <a:latin typeface="Comic Sans MS"/>
                <a:cs typeface="Comic Sans MS"/>
              </a:rPr>
              <a:t>for</a:t>
            </a:r>
          </a:p>
          <a:p>
            <a:r>
              <a:rPr lang="en-US" sz="4800" dirty="0" smtClean="0">
                <a:latin typeface="Euclid Symbol" charset="2"/>
                <a:cs typeface="Euclid Symbol" charset="2"/>
              </a:rPr>
              <a:t> </a:t>
            </a:r>
            <a:r>
              <a:rPr lang="en-US" sz="48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n</a:t>
            </a:r>
            <a:r>
              <a:rPr lang="en-US" sz="4800" dirty="0" smtClean="0">
                <a:latin typeface="Euclid Symbol" charset="2"/>
                <a:cs typeface="Euclid Symbol" charset="2"/>
              </a:rPr>
              <a:t> </a:t>
            </a:r>
            <a:r>
              <a:rPr lang="en-US" sz="4800" b="1" dirty="0" smtClean="0">
                <a:latin typeface="Euclid Symbol" charset="2"/>
                <a:cs typeface="Euclid Symbol" charset="2"/>
              </a:rPr>
              <a:t>=</a:t>
            </a:r>
            <a:r>
              <a:rPr lang="en-US" sz="4800" dirty="0" smtClean="0">
                <a:latin typeface="Comic Sans MS"/>
                <a:cs typeface="Comic Sans MS"/>
              </a:rPr>
              <a:t> 0, so </a:t>
            </a:r>
            <a:r>
              <a:rPr lang="en-US" sz="4800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lang="en-US" sz="4800" dirty="0" smtClean="0">
                <a:latin typeface="Comic Sans MS"/>
                <a:cs typeface="Comic Sans MS"/>
              </a:rPr>
              <a:t> </a:t>
            </a:r>
            <a:r>
              <a:rPr lang="en-US" sz="4800" b="1" dirty="0" smtClean="0">
                <a:latin typeface="Euclid Symbol" charset="2"/>
                <a:cs typeface="Euclid Symbol" charset="2"/>
              </a:rPr>
              <a:t>&gt;</a:t>
            </a:r>
            <a:r>
              <a:rPr lang="en-US" sz="4800" dirty="0" smtClean="0">
                <a:latin typeface="Comic Sans MS"/>
                <a:cs typeface="Comic Sans MS"/>
              </a:rPr>
              <a:t> 0, and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161916"/>
              </p:ext>
            </p:extLst>
          </p:nvPr>
        </p:nvGraphicFramePr>
        <p:xfrm>
          <a:off x="138392" y="4270375"/>
          <a:ext cx="8772526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3" name="Equation" r:id="rId9" imgW="2501900" imgH="469900" progId="Equation.DSMT4">
                  <p:embed/>
                </p:oleObj>
              </mc:Choice>
              <mc:Fallback>
                <p:oleObj name="Equation" r:id="rId9" imgW="2501900" imgH="4699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392" y="4270375"/>
                        <a:ext cx="8772526" cy="164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 bwMode="auto">
          <a:xfrm>
            <a:off x="390782" y="2420767"/>
            <a:ext cx="7756168" cy="156966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Proof by WOP.  Let </a:t>
            </a:r>
            <a:r>
              <a:rPr lang="en-US" sz="4800" dirty="0" err="1" smtClean="0">
                <a:solidFill>
                  <a:srgbClr val="FF0000"/>
                </a:solidFill>
                <a:latin typeface="Comic Sans MS" pitchFamily="66" charset="0"/>
              </a:rPr>
              <a:t>m</a:t>
            </a:r>
            <a:r>
              <a:rPr lang="en-US" sz="4800" dirty="0" smtClean="0">
                <a:latin typeface="Comic Sans MS" pitchFamily="66" charset="0"/>
              </a:rPr>
              <a:t> be</a:t>
            </a:r>
          </a:p>
          <a:p>
            <a:r>
              <a:rPr lang="en-US" sz="4800" dirty="0" smtClean="0">
                <a:latin typeface="Comic Sans MS" pitchFamily="66" charset="0"/>
              </a:rPr>
              <a:t>smallest </a:t>
            </a:r>
            <a:r>
              <a:rPr lang="en-US" sz="4800" dirty="0" err="1" smtClean="0">
                <a:solidFill>
                  <a:srgbClr val="0000FF"/>
                </a:solidFill>
                <a:latin typeface="Comic Sans MS" pitchFamily="66" charset="0"/>
              </a:rPr>
              <a:t>n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sz="4800" dirty="0" smtClean="0">
                <a:latin typeface="Comic Sans MS" pitchFamily="66" charset="0"/>
              </a:rPr>
              <a:t>with </a:t>
            </a:r>
            <a:r>
              <a:rPr lang="en-US" sz="4800" b="1" dirty="0" smtClean="0">
                <a:solidFill>
                  <a:srgbClr val="F60000"/>
                </a:solidFill>
                <a:latin typeface="Euclid Symbol" charset="2"/>
                <a:cs typeface="Euclid Symbol" charset="2"/>
              </a:rPr>
              <a:t>≠</a:t>
            </a:r>
            <a:r>
              <a:rPr lang="en-US" sz="4800" dirty="0" smtClean="0">
                <a:latin typeface="Euclid Symbol" charset="2"/>
                <a:cs typeface="Euclid Symbol" charset="2"/>
              </a:rPr>
              <a:t>. 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spd="slow" advTm="14292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655" y="315656"/>
            <a:ext cx="7086600" cy="1143000"/>
          </a:xfrm>
        </p:spPr>
        <p:txBody>
          <a:bodyPr/>
          <a:lstStyle/>
          <a:p>
            <a:r>
              <a:rPr lang="en-US" dirty="0" smtClean="0"/>
              <a:t>Geometric sums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17892" y="1042110"/>
          <a:ext cx="7194887" cy="1487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7" name="Equation" r:id="rId6" imgW="2273300" imgH="469900" progId="Equation.DSMT4">
                  <p:embed/>
                </p:oleObj>
              </mc:Choice>
              <mc:Fallback>
                <p:oleObj name="Equation" r:id="rId6" imgW="22733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892" y="1042110"/>
                        <a:ext cx="7194887" cy="14872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 bwMode="auto">
          <a:xfrm>
            <a:off x="282935" y="3070961"/>
            <a:ext cx="8266308" cy="156966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             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</a:rPr>
              <a:t>  </a:t>
            </a:r>
            <a:r>
              <a:rPr lang="en-US" sz="4800" dirty="0" smtClean="0">
                <a:latin typeface="Comic Sans MS" pitchFamily="66" charset="0"/>
              </a:rPr>
              <a:t>             But </a:t>
            </a:r>
            <a:r>
              <a:rPr lang="en-US" sz="4800" b="1" dirty="0" smtClean="0">
                <a:latin typeface="Euclid Symbol" charset="2"/>
                <a:cs typeface="Euclid Symbol" charset="2"/>
              </a:rPr>
              <a:t>=</a:t>
            </a:r>
            <a:r>
              <a:rPr lang="en-US" sz="4800" dirty="0" smtClean="0">
                <a:latin typeface="Euclid Symbol" charset="2"/>
                <a:cs typeface="Euclid Symbol" charset="2"/>
              </a:rPr>
              <a:t> </a:t>
            </a:r>
            <a:r>
              <a:rPr lang="en-US" sz="4800" dirty="0" smtClean="0">
                <a:latin typeface="Comic Sans MS"/>
                <a:cs typeface="Comic Sans MS"/>
              </a:rPr>
              <a:t>for</a:t>
            </a:r>
          </a:p>
          <a:p>
            <a:r>
              <a:rPr lang="en-US" sz="4800" dirty="0" smtClean="0">
                <a:latin typeface="Euclid Symbol" charset="2"/>
                <a:cs typeface="Euclid Symbol" charset="2"/>
              </a:rPr>
              <a:t> </a:t>
            </a:r>
            <a:r>
              <a:rPr lang="en-US" sz="4800" dirty="0" err="1" smtClean="0">
                <a:solidFill>
                  <a:srgbClr val="0000FF"/>
                </a:solidFill>
                <a:latin typeface="Comic Sans MS"/>
                <a:cs typeface="Comic Sans MS"/>
              </a:rPr>
              <a:t>n</a:t>
            </a:r>
            <a:r>
              <a:rPr lang="en-US" sz="4800" dirty="0" smtClean="0">
                <a:latin typeface="Euclid Symbol" charset="2"/>
                <a:cs typeface="Euclid Symbol" charset="2"/>
              </a:rPr>
              <a:t> </a:t>
            </a:r>
            <a:r>
              <a:rPr lang="en-US" sz="4800" b="1" dirty="0" smtClean="0">
                <a:latin typeface="Euclid Symbol" charset="2"/>
                <a:cs typeface="Euclid Symbol" charset="2"/>
              </a:rPr>
              <a:t>=</a:t>
            </a:r>
            <a:r>
              <a:rPr lang="en-US" sz="4800" dirty="0" smtClean="0">
                <a:latin typeface="Comic Sans MS"/>
                <a:cs typeface="Comic Sans MS"/>
              </a:rPr>
              <a:t> 0, so </a:t>
            </a:r>
            <a:r>
              <a:rPr lang="en-US" sz="4800" dirty="0" err="1" smtClean="0">
                <a:solidFill>
                  <a:srgbClr val="FF0000"/>
                </a:solidFill>
                <a:latin typeface="Comic Sans MS"/>
                <a:cs typeface="Comic Sans MS"/>
              </a:rPr>
              <a:t>m</a:t>
            </a:r>
            <a:r>
              <a:rPr lang="en-US" sz="4800" dirty="0" smtClean="0">
                <a:latin typeface="Comic Sans MS"/>
                <a:cs typeface="Comic Sans MS"/>
              </a:rPr>
              <a:t> </a:t>
            </a:r>
            <a:r>
              <a:rPr lang="en-US" sz="4800" b="1" dirty="0" smtClean="0">
                <a:latin typeface="Euclid Symbol" charset="2"/>
                <a:cs typeface="Euclid Symbol" charset="2"/>
              </a:rPr>
              <a:t>&gt;</a:t>
            </a:r>
            <a:r>
              <a:rPr lang="en-US" sz="4800" dirty="0" smtClean="0">
                <a:latin typeface="Comic Sans MS"/>
                <a:cs typeface="Comic Sans MS"/>
              </a:rPr>
              <a:t> 0, and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287552"/>
              </p:ext>
            </p:extLst>
          </p:nvPr>
        </p:nvGraphicFramePr>
        <p:xfrm>
          <a:off x="269733" y="4270375"/>
          <a:ext cx="8416925" cy="164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8" name="Equation" r:id="rId8" imgW="2400300" imgH="469900" progId="Equation.DSMT4">
                  <p:embed/>
                </p:oleObj>
              </mc:Choice>
              <mc:Fallback>
                <p:oleObj name="Equation" r:id="rId8" imgW="24003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33" y="4270375"/>
                        <a:ext cx="8416925" cy="164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 bwMode="auto">
          <a:xfrm>
            <a:off x="390782" y="2420767"/>
            <a:ext cx="7756168" cy="156966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Proof by WOP.  Let </a:t>
            </a:r>
            <a:r>
              <a:rPr lang="en-US" sz="4800" dirty="0" err="1" smtClean="0">
                <a:solidFill>
                  <a:srgbClr val="FF0000"/>
                </a:solidFill>
                <a:latin typeface="Comic Sans MS" pitchFamily="66" charset="0"/>
              </a:rPr>
              <a:t>m</a:t>
            </a:r>
            <a:r>
              <a:rPr lang="en-US" sz="4800" dirty="0" smtClean="0">
                <a:latin typeface="Comic Sans MS" pitchFamily="66" charset="0"/>
              </a:rPr>
              <a:t> be</a:t>
            </a:r>
          </a:p>
          <a:p>
            <a:r>
              <a:rPr lang="en-US" sz="4800" dirty="0" smtClean="0">
                <a:latin typeface="Comic Sans MS" pitchFamily="66" charset="0"/>
              </a:rPr>
              <a:t>smallest </a:t>
            </a:r>
            <a:r>
              <a:rPr lang="en-US" sz="4800" dirty="0" err="1" smtClean="0">
                <a:solidFill>
                  <a:srgbClr val="0000FF"/>
                </a:solidFill>
                <a:latin typeface="Comic Sans MS" pitchFamily="66" charset="0"/>
              </a:rPr>
              <a:t>n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sz="4800" dirty="0" smtClean="0">
                <a:latin typeface="Comic Sans MS" pitchFamily="66" charset="0"/>
              </a:rPr>
              <a:t>with </a:t>
            </a:r>
            <a:r>
              <a:rPr lang="en-US" sz="4800" b="1" dirty="0" smtClean="0">
                <a:solidFill>
                  <a:srgbClr val="F60000"/>
                </a:solidFill>
                <a:latin typeface="Euclid Symbol" charset="2"/>
                <a:cs typeface="Euclid Symbol" charset="2"/>
              </a:rPr>
              <a:t>≠</a:t>
            </a:r>
            <a:r>
              <a:rPr lang="en-US" sz="4800" dirty="0" smtClean="0">
                <a:latin typeface="Euclid Symbol" charset="2"/>
                <a:cs typeface="Euclid Symbol" charset="2"/>
              </a:rPr>
              <a:t>. 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30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45">
        <p:fade/>
      </p:transition>
    </mc:Choice>
    <mc:Fallback>
      <p:transition xmlns:p14="http://schemas.microsoft.com/office/powerpoint/2010/main" spd="med" advTm="2545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293944"/>
            <a:ext cx="7086600" cy="1143000"/>
          </a:xfrm>
        </p:spPr>
        <p:txBody>
          <a:bodyPr/>
          <a:lstStyle/>
          <a:p>
            <a:r>
              <a:rPr lang="en-US" dirty="0" smtClean="0"/>
              <a:t>Geometric sums</a:t>
            </a:r>
            <a:endParaRPr lang="en-US" dirty="0"/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508903"/>
              </p:ext>
            </p:extLst>
          </p:nvPr>
        </p:nvGraphicFramePr>
        <p:xfrm>
          <a:off x="947738" y="976313"/>
          <a:ext cx="7075487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1" name="Equation" r:id="rId7" imgW="2235200" imgH="469900" progId="Equation.DSMT4">
                  <p:embed/>
                </p:oleObj>
              </mc:Choice>
              <mc:Fallback>
                <p:oleObj name="Equation" r:id="rId7" imgW="2235200" imgH="4699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976313"/>
                        <a:ext cx="7075487" cy="148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627771" y="2060584"/>
            <a:ext cx="6068864" cy="92333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add </a:t>
            </a:r>
            <a:r>
              <a:rPr lang="en-US" sz="5400" dirty="0" err="1" smtClean="0">
                <a:solidFill>
                  <a:srgbClr val="0000FF"/>
                </a:solidFill>
                <a:latin typeface="Comic Sans MS" pitchFamily="66" charset="0"/>
              </a:rPr>
              <a:t>r</a:t>
            </a:r>
            <a:r>
              <a:rPr lang="en-US" sz="5400" baseline="30000" dirty="0" err="1" smtClean="0">
                <a:solidFill>
                  <a:srgbClr val="FF0000"/>
                </a:solidFill>
                <a:latin typeface="Comic Sans MS" pitchFamily="66" charset="0"/>
              </a:rPr>
              <a:t>m</a:t>
            </a:r>
            <a:r>
              <a:rPr lang="en-US" sz="4800" dirty="0" smtClean="0">
                <a:latin typeface="Comic Sans MS" pitchFamily="66" charset="0"/>
              </a:rPr>
              <a:t> to both sides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63445"/>
              </p:ext>
            </p:extLst>
          </p:nvPr>
        </p:nvGraphicFramePr>
        <p:xfrm>
          <a:off x="454025" y="2767013"/>
          <a:ext cx="8043863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2" name="Equation" r:id="rId9" imgW="2451100" imgH="228600" progId="Equation.DSMT4">
                  <p:embed/>
                </p:oleObj>
              </mc:Choice>
              <mc:Fallback>
                <p:oleObj name="Equation" r:id="rId9" imgW="245110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2767013"/>
                        <a:ext cx="8043863" cy="750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76205"/>
              </p:ext>
            </p:extLst>
          </p:nvPr>
        </p:nvGraphicFramePr>
        <p:xfrm>
          <a:off x="369888" y="3446463"/>
          <a:ext cx="4083050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3" name="Equation" r:id="rId11" imgW="1244600" imgH="469900" progId="Equation.DSMT4">
                  <p:embed/>
                </p:oleObj>
              </mc:Choice>
              <mc:Fallback>
                <p:oleObj name="Equation" r:id="rId11" imgW="1244600" imgH="4699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3446463"/>
                        <a:ext cx="4083050" cy="154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18333" y="3371625"/>
          <a:ext cx="2536908" cy="1676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4" name="Equation" r:id="rId13" imgW="711200" imgH="469900" progId="Equation.DSMT4">
                  <p:embed/>
                </p:oleObj>
              </mc:Choice>
              <mc:Fallback>
                <p:oleObj name="Equation" r:id="rId13" imgW="711200" imgH="4699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333" y="3371625"/>
                        <a:ext cx="2536908" cy="16761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 bwMode="auto">
          <a:xfrm>
            <a:off x="386791" y="5006425"/>
            <a:ext cx="7934994" cy="150810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so </a:t>
            </a:r>
            <a:r>
              <a:rPr lang="en-US" sz="4800" b="1" dirty="0" smtClean="0">
                <a:solidFill>
                  <a:srgbClr val="008000"/>
                </a:solidFill>
                <a:latin typeface="Euclid Symbol" charset="2"/>
                <a:cs typeface="Euclid Symbol" charset="2"/>
              </a:rPr>
              <a:t>=</a:t>
            </a:r>
            <a:r>
              <a:rPr lang="en-US" sz="4800" dirty="0" smtClean="0">
                <a:latin typeface="Comic Sans MS" pitchFamily="66" charset="0"/>
              </a:rPr>
              <a:t> at </a:t>
            </a:r>
            <a:r>
              <a:rPr lang="en-US" sz="4800" dirty="0" err="1" smtClean="0">
                <a:solidFill>
                  <a:srgbClr val="FF0000"/>
                </a:solidFill>
                <a:latin typeface="Comic Sans MS" pitchFamily="66" charset="0"/>
              </a:rPr>
              <a:t>m</a:t>
            </a:r>
            <a:r>
              <a:rPr lang="en-US" sz="4800" dirty="0" smtClean="0">
                <a:latin typeface="Comic Sans MS" pitchFamily="66" charset="0"/>
              </a:rPr>
              <a:t>,</a:t>
            </a:r>
            <a:r>
              <a:rPr lang="en-US" sz="4800" dirty="0" smtClean="0">
                <a:solidFill>
                  <a:srgbClr val="008000"/>
                </a:solidFill>
                <a:latin typeface="Comic Sans MS" pitchFamily="66" charset="0"/>
              </a:rPr>
              <a:t> </a:t>
            </a:r>
            <a:r>
              <a:rPr lang="en-US" sz="4800" dirty="0" smtClean="0">
                <a:solidFill>
                  <a:srgbClr val="740074"/>
                </a:solidFill>
                <a:latin typeface="Comic Sans MS" pitchFamily="66" charset="0"/>
              </a:rPr>
              <a:t>contradicting</a:t>
            </a:r>
            <a:r>
              <a:rPr lang="en-US" sz="4800" dirty="0" smtClean="0">
                <a:solidFill>
                  <a:srgbClr val="EE0000"/>
                </a:solidFill>
                <a:latin typeface="Comic Sans MS" pitchFamily="66" charset="0"/>
              </a:rPr>
              <a:t> </a:t>
            </a:r>
            <a:r>
              <a:rPr lang="en-US" sz="4800" b="1" dirty="0" smtClean="0">
                <a:solidFill>
                  <a:srgbClr val="EE0000"/>
                </a:solidFill>
                <a:latin typeface="Euclid Symbol" charset="2"/>
                <a:cs typeface="Euclid Symbol" charset="2"/>
              </a:rPr>
              <a:t>≠</a:t>
            </a:r>
            <a:r>
              <a:rPr lang="en-US" sz="4800" b="1" dirty="0" smtClean="0">
                <a:latin typeface="Euclid Symbol" charset="2"/>
                <a:cs typeface="Euclid Symbol" charset="2"/>
              </a:rPr>
              <a:t>:</a:t>
            </a:r>
          </a:p>
          <a:p>
            <a:r>
              <a:rPr lang="en-US" sz="4400" dirty="0" smtClean="0">
                <a:latin typeface="Comic Sans MS"/>
                <a:cs typeface="Comic Sans MS"/>
              </a:rPr>
              <a:t>there is no counterexample.</a:t>
            </a:r>
          </a:p>
        </p:txBody>
      </p:sp>
      <p:graphicFrame>
        <p:nvGraphicFramePr>
          <p:cNvPr id="48133" name="Object 5"/>
          <p:cNvGraphicFramePr>
            <a:graphicFrameLocks noChangeAspect="1"/>
          </p:cNvGraphicFramePr>
          <p:nvPr/>
        </p:nvGraphicFramePr>
        <p:xfrm>
          <a:off x="3869645" y="3458370"/>
          <a:ext cx="2166937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75" name="Equation" r:id="rId15" imgW="660400" imgH="469900" progId="Equation.DSMT4">
                  <p:embed/>
                </p:oleObj>
              </mc:Choice>
              <mc:Fallback>
                <p:oleObj name="Equation" r:id="rId15" imgW="660400" imgH="4699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9645" y="3458370"/>
                        <a:ext cx="2166937" cy="1543050"/>
                      </a:xfrm>
                      <a:prstGeom prst="rect">
                        <a:avLst/>
                      </a:prstGeom>
                      <a:solidFill>
                        <a:srgbClr val="D7E5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99077">
    <p:dissolv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/>
              <a:t>Well Ordering Principle Proofs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610600" cy="5029200"/>
          </a:xfrm>
        </p:spPr>
        <p:txBody>
          <a:bodyPr>
            <a:noAutofit/>
          </a:bodyPr>
          <a:lstStyle/>
          <a:p>
            <a:pPr eaLnBrk="1" hangingPunct="1">
              <a:buFontTx/>
              <a:buNone/>
            </a:pPr>
            <a:r>
              <a:rPr lang="en-US" sz="3800" dirty="0" smtClean="0"/>
              <a:t>To prove </a:t>
            </a:r>
            <a:r>
              <a:rPr lang="en-US" sz="3800" dirty="0" smtClean="0">
                <a:solidFill>
                  <a:srgbClr val="0033CC"/>
                </a:solidFill>
                <a:sym typeface="Euclid Symbol" pitchFamily="18" charset="2"/>
              </a:rPr>
              <a:t>                        </a:t>
            </a:r>
            <a:r>
              <a:rPr lang="en-US" sz="3800" dirty="0" smtClean="0"/>
              <a:t>using WOP: 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sz="3800" dirty="0" smtClean="0"/>
              <a:t>define set of counterexamples </a:t>
            </a:r>
          </a:p>
          <a:p>
            <a:pPr eaLnBrk="1" hangingPunct="1"/>
            <a:endParaRPr lang="en-US" sz="3800" dirty="0" smtClean="0"/>
          </a:p>
          <a:p>
            <a:pPr eaLnBrk="1" hangingPunct="1">
              <a:buFont typeface="Arial"/>
              <a:buChar char="•"/>
            </a:pPr>
            <a:r>
              <a:rPr lang="en-US" sz="3800" dirty="0" smtClean="0"/>
              <a:t>assume </a:t>
            </a:r>
            <a:r>
              <a:rPr lang="en-US" sz="3800" dirty="0" smtClean="0">
                <a:solidFill>
                  <a:srgbClr val="0033CC"/>
                </a:solidFill>
              </a:rPr>
              <a:t>C</a:t>
            </a:r>
            <a:r>
              <a:rPr lang="en-US" sz="3800" dirty="0" smtClean="0"/>
              <a:t> is not empty.  By WOP, have minimum element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sz="3800" dirty="0" smtClean="0"/>
              <a:t>Reach a </a:t>
            </a:r>
            <a:r>
              <a:rPr lang="en-US" sz="3800" dirty="0" smtClean="0">
                <a:solidFill>
                  <a:srgbClr val="C00000"/>
                </a:solidFill>
              </a:rPr>
              <a:t>contradiction</a:t>
            </a:r>
            <a:r>
              <a:rPr lang="en-US" sz="3800" dirty="0" smtClean="0"/>
              <a:t> </a:t>
            </a:r>
            <a:r>
              <a:rPr lang="en-US" sz="3800" i="1" dirty="0" smtClean="0"/>
              <a:t>somehow</a:t>
            </a:r>
            <a:r>
              <a:rPr lang="en-US" sz="3800" dirty="0" smtClean="0"/>
              <a:t> …</a:t>
            </a:r>
          </a:p>
          <a:p>
            <a:r>
              <a:rPr lang="en-US" sz="3800" dirty="0" smtClean="0"/>
              <a:t>  usually by finding          with </a:t>
            </a:r>
            <a:r>
              <a:rPr lang="en-US" sz="3800" dirty="0" err="1" smtClean="0">
                <a:solidFill>
                  <a:srgbClr val="FF33CC"/>
                </a:solidFill>
              </a:rPr>
              <a:t>c</a:t>
            </a:r>
            <a:r>
              <a:rPr lang="en-US" sz="3800" dirty="0" smtClean="0">
                <a:solidFill>
                  <a:srgbClr val="FF33CC"/>
                </a:solidFill>
              </a:rPr>
              <a:t> </a:t>
            </a:r>
            <a:r>
              <a:rPr lang="en-US" sz="3800" b="1" dirty="0" smtClean="0">
                <a:solidFill>
                  <a:srgbClr val="EE0000"/>
                </a:solidFill>
                <a:latin typeface="Euclid Symbol" charset="2"/>
                <a:cs typeface="Euclid Symbol" charset="2"/>
              </a:rPr>
              <a:t>&lt;</a:t>
            </a:r>
            <a:r>
              <a:rPr lang="en-US" sz="3800" dirty="0" smtClean="0"/>
              <a:t> </a:t>
            </a:r>
            <a:r>
              <a:rPr lang="en-US" sz="3800" dirty="0" err="1" smtClean="0">
                <a:solidFill>
                  <a:srgbClr val="FF0000"/>
                </a:solidFill>
              </a:rPr>
              <a:t>m</a:t>
            </a:r>
            <a:endParaRPr lang="en-US" sz="380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438400" y="1354951"/>
          <a:ext cx="3341594" cy="860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2" name="Equation" r:id="rId7" imgW="838200" imgH="215900" progId="Equation.DSMT4">
                  <p:embed/>
                </p:oleObj>
              </mc:Choice>
              <mc:Fallback>
                <p:oleObj name="Equation" r:id="rId7" imgW="838200" imgH="2159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354951"/>
                        <a:ext cx="3341594" cy="8607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3" name="Equation" r:id="rId9" imgW="114300" imgH="165100" progId="Equation.DSMT4">
                  <p:embed/>
                </p:oleObj>
              </mc:Choice>
              <mc:Fallback>
                <p:oleObj name="Equation" r:id="rId9" imgW="114300" imgH="1651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4"/>
          <p:cNvGraphicFramePr>
            <a:graphicFrameLocks noChangeAspect="1"/>
          </p:cNvGraphicFramePr>
          <p:nvPr/>
        </p:nvGraphicFramePr>
        <p:xfrm>
          <a:off x="1651001" y="2614935"/>
          <a:ext cx="5435599" cy="1118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4" name="Equation" r:id="rId11" imgW="1663700" imgH="342900" progId="Equation.DSMT4">
                  <p:embed/>
                </p:oleObj>
              </mc:Choice>
              <mc:Fallback>
                <p:oleObj name="Equation" r:id="rId11" imgW="1663700" imgH="3429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1" y="2614935"/>
                        <a:ext cx="5435599" cy="11188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5791200" y="4114800"/>
          <a:ext cx="164592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5" name="Equation" r:id="rId13" imgW="419100" imgH="190500" progId="Equation.DSMT4">
                  <p:embed/>
                </p:oleObj>
              </mc:Choice>
              <mc:Fallback>
                <p:oleObj name="Equation" r:id="rId13" imgW="419100" imgH="1905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114800"/>
                        <a:ext cx="164592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6"/>
          <p:cNvGraphicFramePr>
            <a:graphicFrameLocks noChangeAspect="1"/>
          </p:cNvGraphicFramePr>
          <p:nvPr/>
        </p:nvGraphicFramePr>
        <p:xfrm>
          <a:off x="4495800" y="5562600"/>
          <a:ext cx="144598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6" name="Equation" r:id="rId15" imgW="368300" imgH="190500" progId="Equation.DSMT4">
                  <p:embed/>
                </p:oleObj>
              </mc:Choice>
              <mc:Fallback>
                <p:oleObj name="Equation" r:id="rId15" imgW="368300" imgH="1905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562600"/>
                        <a:ext cx="144598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9" name="TextBox 8"/>
          <p:cNvSpPr txBox="1"/>
          <p:nvPr/>
        </p:nvSpPr>
        <p:spPr bwMode="auto">
          <a:xfrm>
            <a:off x="555692" y="5520524"/>
            <a:ext cx="7880215" cy="727415"/>
          </a:xfrm>
          <a:prstGeom prst="rect">
            <a:avLst/>
          </a:prstGeom>
          <a:ln w="9525">
            <a:noFill/>
            <a:miter lim="800000"/>
            <a:headEnd/>
            <a:tailEnd type="none" w="lg" len="lg"/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mic Sans MS" pitchFamily="66" charset="0"/>
              </a:rPr>
              <a:t>     …or by proving</a:t>
            </a:r>
            <a:r>
              <a:rPr lang="en-US" sz="4000" dirty="0" smtClean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sz="4000" dirty="0" err="1" smtClean="0">
                <a:solidFill>
                  <a:srgbClr val="0000FF"/>
                </a:solidFill>
                <a:latin typeface="Comic Sans MS" pitchFamily="66" charset="0"/>
              </a:rPr>
              <a:t>P(</a:t>
            </a:r>
            <a:r>
              <a:rPr lang="en-US" sz="4000" dirty="0" err="1" smtClean="0">
                <a:solidFill>
                  <a:srgbClr val="FF0000"/>
                </a:solidFill>
                <a:latin typeface="Comic Sans MS" pitchFamily="66" charset="0"/>
              </a:rPr>
              <a:t>m</a:t>
            </a:r>
            <a:r>
              <a:rPr lang="en-US" sz="4000" dirty="0" smtClean="0">
                <a:solidFill>
                  <a:srgbClr val="0000FF"/>
                </a:solidFill>
                <a:latin typeface="Comic Sans MS" pitchFamily="66" charset="0"/>
              </a:rPr>
              <a:t>)</a:t>
            </a:r>
            <a:r>
              <a:rPr lang="en-US" sz="4000" dirty="0" smtClean="0">
                <a:latin typeface="Comic Sans MS" pitchFamily="66" charset="0"/>
              </a:rPr>
              <a:t>             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spd="slow" advTm="104685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5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5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5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ALBERT20R2E20MEYER@YOGLRJUFUVWXY5M3" val="28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4|15.5|3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3|5|16.1|6.7|1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7|15.5|11.7|24.2|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 type="none" w="lg" len="lg"/>
        </a:ln>
      </a:spPr>
      <a:bodyPr wrap="square">
        <a:spAutoFit/>
      </a:bodyPr>
      <a:lstStyle>
        <a:defPPr>
          <a:defRPr sz="4800" dirty="0" smtClean="0">
            <a:latin typeface="Comic Sans MS" pitchFamily="66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158</Words>
  <Application>Microsoft Macintosh PowerPoint</Application>
  <PresentationFormat>On-screen Show (4:3)</PresentationFormat>
  <Paragraphs>30</Paragraphs>
  <Slides>5</Slides>
  <Notes>5</Notes>
  <HiddenSlides>0</HiddenSlides>
  <MMClips>5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Office Theme</vt:lpstr>
      <vt:lpstr>Equation</vt:lpstr>
      <vt:lpstr>PowerPoint Presentation</vt:lpstr>
      <vt:lpstr>Geometric sums</vt:lpstr>
      <vt:lpstr>Geometric sums</vt:lpstr>
      <vt:lpstr>Geometric sums</vt:lpstr>
      <vt:lpstr>Well Ordering Principle Proofs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Albert R. Meyer</dc:creator>
  <cp:lastModifiedBy>Albert R Meyer</cp:lastModifiedBy>
  <cp:revision>395</cp:revision>
  <cp:lastPrinted>2011-09-12T11:56:20Z</cp:lastPrinted>
  <dcterms:created xsi:type="dcterms:W3CDTF">2011-02-07T23:23:10Z</dcterms:created>
  <dcterms:modified xsi:type="dcterms:W3CDTF">2012-02-08T03:55:50Z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LicenseID">
    <vt:lpwstr>standard&amp;commercial=n&amp;derivatives=sa&amp;jurisdiction=</vt:lpwstr>
  </property>
  <property fmtid="{D5CDD505-2E9C-101B-9397-08002B2CF9AE}" pid="3" name="CreativeCommonsLicenseURL">
    <vt:lpwstr>http://creativecommons.org/licenses/by-nc-sa/3.0/</vt:lpwstr>
  </property>
  <property fmtid="{D5CDD505-2E9C-101B-9397-08002B2CF9AE}" pid="4" name="CreativeCommonsLicenseXml">
    <vt:lpwstr>&lt;?xml version="1.0" encoding="utf-8"?&gt;&lt;result&gt;&lt;license-uri&gt;http://creativecommons.org/licenses/by-nc-sa/3.0/&lt;/license-uri&gt;&lt;license-name&gt;Attribution-Noncommercial-Share Alike 3.0 Unported&lt;/license-name&gt;&lt;rdf&gt;&lt;rdf:RDF xmlns="http://creativecommons.org/ns#" x</vt:lpwstr>
  </property>
</Properties>
</file>